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3" d="100"/>
          <a:sy n="43" d="100"/>
        </p:scale>
        <p:origin x="7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Be aware that querying by a field that isn’t required may mean that values that weren’t mapped or understood by the FHIR server won’t be returned. </a:t>
            </a:r>
          </a:p>
          <a:p>
            <a:endParaRPr/>
          </a:p>
          <a:p>
            <a:r>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xfrm>
            <a:off x="381000" y="685800"/>
            <a:ext cx="6096000" cy="3429000"/>
          </a:xfrm>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Part of an Implementation Guide (DAF)</a:t>
            </a:r>
          </a:p>
          <a:p>
            <a:r>
              <a:t>Differential is good at showing differences from core</a:t>
            </a:r>
          </a:p>
          <a:p>
            <a:r>
              <a:t>“Must Support” - it’s fuzzy…</a:t>
            </a:r>
          </a:p>
          <a:p>
            <a:r>
              <a:t>This profile binds Condition.code to a value set, binds severity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5" name="Shape 95"/>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fhir.cerner.com/dstu2/"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fhir.cerner.com/dstu2/observation/"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4478007&amp;_format=json" TargetMode="Externa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Device?patient=1316024&amp;_format=json" TargetMode="External"/><Relationship Id="rId2" Type="http://schemas.openxmlformats.org/officeDocument/2006/relationships/hyperlink" Target="https://fhir-open.sandboxcerner.com/dstu2/0b8a0111-e8e6-4c26-a91c-5069cbc6b1ca/Device?patient=4478007&amp;_format=json" TargetMode="Externa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RelatedPerson?patient=1316024&amp;_format=json"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hyperlink" Target="https://fhir-open.sandboxcerner.com/dstu2/0b8a0111-e8e6-4c26-a91c-5069cbc6b1ca/MedicationStatement?patient=4342010&amp;status=draft&amp;_format=json" TargetMode="Externa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hyperlink" Target="http://hl7.org/fhir/DSTU2/valueset-medication-statement-status.html" TargetMode="External"/><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hyperlink" Target="http://fhir.cerner.com/may201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dstu2/datatypes.html#primitive"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mplex"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hyperlink" Target="http://hl7.org/fhir/dstu2/http.html#mime-type"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hl7.org/fhir/dstu2/resourcelist.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hl7.org/fhir/dstu2/patient.html#tx"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goo.gl/Izvh6s"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hyperlink" Target="http://hl7.org/fhir/dstu2/resourcelist.html"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hyperlink" Target="http://hl7.org/fhir/dstu2/http.html#read"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hyperlink" Target="http://hl7.org/fhir/dstu2/resource.html#id" TargetMode="Externa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hl7.org/fhir/dstu2/patient.html#search"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dstu2/http.html#create" TargetMode="Externa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hyperlink" Target="http://hl7.org/fhir/dstu2/http.html#update" TargetMode="Externa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hyperlink" Target="http://hl7.org/fhir/dstu2/http.html#2.1.0.10.2"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4478007?_format=json"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hyperlink" Target="http://hl7.org/fhir/dstu2/datatypes.html#HumanNam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AllergyIntolerance?patient=1316024&amp;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hl7.org/fhir/DSTU2/valueset-allergy-intolerance-status.html" TargetMode="Externa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1316024&amp;status=active,on-hold&amp;_format=json" TargetMode="Externa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hir-open.sandboxcerner.com/dstu2/0b8a0111-e8e6-4c26-a91c-5069cbc6b1ca/metadata?_format=json" TargetMode="Externa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hl7.org/fhir/dstu2/conformance.html" TargetMode="Externa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hl7.org/fhir/directory.html"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daf/daf-condition.html"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hyperlink" Target="http://hl7.org/fhir/dstu2/iglist.html" TargetMode="External"/><Relationship Id="rId2" Type="http://schemas.openxmlformats.org/officeDocument/2006/relationships/hyperlink" Target="http://www.fhir.org/guides/argonaut/r2/" TargetMode="Externa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Observation?subject:Patient=4342008&amp;code=http://loinc.org|55284-4&amp;_format=json"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hyperlink" Target="http://hl7.org/fhir/dstu2/observa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57" name="Shape 157"/>
          <p:cNvSpPr>
            <a:spLocks noGrp="1"/>
          </p:cNvSpPr>
          <p:nvPr>
            <p:ph type="subTitle" sz="quarter" idx="1"/>
          </p:nvPr>
        </p:nvSpPr>
        <p:spPr>
          <a:prstGeom prst="rect">
            <a:avLst/>
          </a:prstGeom>
        </p:spPr>
        <p:txBody>
          <a:bodyPr/>
          <a:lstStyle/>
          <a:p>
            <a:endParaRPr/>
          </a:p>
        </p:txBody>
      </p:sp>
      <p:pic>
        <p:nvPicPr>
          <p:cNvPr id="158" name="pasted-image.pdf"/>
          <p:cNvPicPr>
            <a:picLocks noChangeAspect="1"/>
          </p:cNvPicPr>
          <p:nvPr/>
        </p:nvPicPr>
        <p:blipFill>
          <a:blip r:embed="rId2">
            <a:extLst/>
          </a:blip>
          <a:stretch>
            <a:fillRect/>
          </a:stretch>
        </p:blipFill>
        <p:spPr>
          <a:xfrm>
            <a:off x="-25735" y="4073013"/>
            <a:ext cx="24435470" cy="4922435"/>
          </a:xfrm>
          <a:prstGeom prst="rect">
            <a:avLst/>
          </a:prstGeom>
          <a:ln w="12700">
            <a:miter lim="400000"/>
          </a:ln>
        </p:spPr>
      </p:pic>
      <p:pic>
        <p:nvPicPr>
          <p:cNvPr id="159" name="pasted-image.pdf"/>
          <p:cNvPicPr>
            <a:picLocks noChangeAspect="1"/>
          </p:cNvPicPr>
          <p:nvPr/>
        </p:nvPicPr>
        <p:blipFill>
          <a:blip r:embed="rId3">
            <a:extLst/>
          </a:blip>
          <a:srcRect l="1049" b="9633"/>
          <a:stretch>
            <a:fillRect/>
          </a:stretch>
        </p:blipFill>
        <p:spPr>
          <a:xfrm>
            <a:off x="1105438" y="4117908"/>
            <a:ext cx="17761722" cy="7412450"/>
          </a:xfrm>
          <a:prstGeom prst="rect">
            <a:avLst/>
          </a:prstGeom>
          <a:ln w="12700">
            <a:miter lim="400000"/>
          </a:ln>
        </p:spPr>
      </p:pic>
      <p:sp>
        <p:nvSpPr>
          <p:cNvPr id="160" name="Shape 16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asted-image.png"/>
          <p:cNvPicPr>
            <a:picLocks noChangeAspect="1"/>
          </p:cNvPicPr>
          <p:nvPr/>
        </p:nvPicPr>
        <p:blipFill>
          <a:blip r:embed="rId2">
            <a:extLst/>
          </a:blip>
          <a:stretch>
            <a:fillRect/>
          </a:stretch>
        </p:blipFill>
        <p:spPr>
          <a:xfrm>
            <a:off x="4083248" y="-4394200"/>
            <a:ext cx="16217527" cy="13716000"/>
          </a:xfrm>
          <a:prstGeom prst="rect">
            <a:avLst/>
          </a:prstGeom>
          <a:ln w="12700">
            <a:miter lim="400000"/>
          </a:ln>
        </p:spPr>
      </p:pic>
      <p:sp>
        <p:nvSpPr>
          <p:cNvPr id="230" name="Shape 230"/>
          <p:cNvSpPr/>
          <p:nvPr/>
        </p:nvSpPr>
        <p:spPr>
          <a:xfrm>
            <a:off x="3225800" y="6515695"/>
            <a:ext cx="14883011" cy="3130154"/>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31" name="Shape 231"/>
          <p:cNvSpPr/>
          <p:nvPr/>
        </p:nvSpPr>
        <p:spPr>
          <a:xfrm>
            <a:off x="6070599" y="11048999"/>
            <a:ext cx="1224280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Latest Millennium Production: DSTU2/1.0.2</a:t>
            </a:r>
          </a:p>
        </p:txBody>
      </p:sp>
      <p:sp>
        <p:nvSpPr>
          <p:cNvPr id="232" name="Shape 232"/>
          <p:cNvSpPr/>
          <p:nvPr/>
        </p:nvSpPr>
        <p:spPr>
          <a:xfrm>
            <a:off x="267093" y="12892020"/>
            <a:ext cx="554964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http://fhir.cerner.com/dstu2/</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260686" y="12738100"/>
            <a:ext cx="7995286"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http://fhir.cerner.com/dstu2/observation/</a:t>
            </a:r>
          </a:p>
        </p:txBody>
      </p:sp>
      <p:pic>
        <p:nvPicPr>
          <p:cNvPr id="573" name="pasted-image.png"/>
          <p:cNvPicPr>
            <a:picLocks noChangeAspect="1"/>
          </p:cNvPicPr>
          <p:nvPr/>
        </p:nvPicPr>
        <p:blipFill>
          <a:blip r:embed="rId3">
            <a:extLst/>
          </a:blip>
          <a:stretch>
            <a:fillRect/>
          </a:stretch>
        </p:blipFill>
        <p:spPr>
          <a:xfrm>
            <a:off x="2273300" y="2273300"/>
            <a:ext cx="19837400" cy="9169400"/>
          </a:xfrm>
          <a:prstGeom prst="rect">
            <a:avLst/>
          </a:prstGeom>
          <a:ln w="12700">
            <a:miter lim="400000"/>
          </a:ln>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t>Exercise 11</a:t>
            </a:r>
          </a:p>
        </p:txBody>
      </p:sp>
      <p:sp>
        <p:nvSpPr>
          <p:cNvPr id="578" name="Shape 578"/>
          <p:cNvSpPr>
            <a:spLocks noGrp="1"/>
          </p:cNvSpPr>
          <p:nvPr>
            <p:ph type="body" idx="1"/>
          </p:nvPr>
        </p:nvSpPr>
        <p:spPr>
          <a:prstGeom prst="rect">
            <a:avLst/>
          </a:prstGeom>
        </p:spPr>
        <p:txBody>
          <a:bodyPr/>
          <a:lstStyle/>
          <a:p>
            <a:r>
              <a:t>Is Fred Smart currently taking insulin?</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t>Answer: Yes</a:t>
            </a:r>
          </a:p>
          <a:p>
            <a:r>
              <a:t>GET https://fhir-open.sandboxcerner.com/dstu2/0b8a0111-e8e6-4c26-a91c-5069cbc6b1ca/MedicationStatement?patient=4478007&amp;_format=json</a:t>
            </a:r>
          </a:p>
          <a:p>
            <a:r>
              <a:t>GET </a:t>
            </a:r>
            <a:r>
              <a:rPr u="sng">
                <a:hlinkClick r:id="rId2"/>
              </a:rPr>
              <a:t>https://fhir-open.sandboxcerner.com/dstu2/0b8a0111-e8e6-4c26-a91c-5069cbc6b1ca/MedicationOrder?patient=4478007&amp;_format=json</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t>Which has a pacemaker: Fred Smart or Tim Peters?</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t>Fred</a:t>
            </a:r>
          </a:p>
          <a:p>
            <a:r>
              <a:t>GET </a:t>
            </a:r>
            <a:r>
              <a:rPr u="sng">
                <a:hlinkClick r:id="rId2"/>
              </a:rPr>
              <a:t>https://fhir-open.sandboxcerner.com/dstu2/0b8a0111-e8e6-4c26-a91c-5069cbc6b1ca/Device?patient=4478007&amp;_format=json</a:t>
            </a:r>
            <a:r>
              <a:t> </a:t>
            </a:r>
          </a:p>
          <a:p>
            <a:pPr lvl="1"/>
            <a:r>
              <a:t>and possibly Google (Medtronic Advisa MRI SureScan)</a:t>
            </a:r>
          </a:p>
          <a:p>
            <a:r>
              <a:t>GET </a:t>
            </a:r>
            <a:r>
              <a:rPr u="sng">
                <a:hlinkClick r:id="rId3"/>
              </a:rPr>
              <a:t>https://fhir-open.sandboxcerner.com/dstu2/0b8a0111-e8e6-4c26-a91c-5069cbc6b1ca/Device?patient=1316024&amp;_format=json</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t>Who is patient Tim Peter’s son?</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t>Answer: Cooper, Timothy</a:t>
            </a:r>
          </a:p>
          <a:p>
            <a:r>
              <a:t>GET </a:t>
            </a:r>
            <a:r>
              <a:rPr u="sng">
                <a:hlinkClick r:id="rId2"/>
              </a:rPr>
              <a:t>https://fhir-open.sandboxcerner.com/dstu2/0b8a0111-e8e6-4c26-a91c-5069cbc6b1ca/RelatedPerson?patient=1316024&amp;_format=json</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extLst/>
          </a:blip>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t>Multiple Available</a:t>
            </a:r>
          </a:p>
          <a:p>
            <a:pPr marL="537307" indent="-537307" algn="l">
              <a:buSzPct val="75000"/>
              <a:buChar char="•"/>
            </a:pPr>
            <a:r>
              <a:t>Deprecate Oldest</a:t>
            </a:r>
          </a:p>
          <a:p>
            <a:pPr marL="537307" indent="-537307" algn="l">
              <a:buSzPct val="75000"/>
              <a:buChar char="•"/>
            </a:pPr>
            <a:r>
              <a:t>Time to Uplift Applications</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pasted-image.png"/>
          <p:cNvPicPr>
            <a:picLocks noChangeAspect="1"/>
          </p:cNvPicPr>
          <p:nvPr/>
        </p:nvPicPr>
        <p:blipFill>
          <a:blip r:embed="rId2">
            <a:extLst/>
          </a:blip>
          <a:stretch>
            <a:fillRect/>
          </a:stretch>
        </p:blipFill>
        <p:spPr>
          <a:xfrm>
            <a:off x="5826903" y="762325"/>
            <a:ext cx="12730194" cy="12191350"/>
          </a:xfrm>
          <a:prstGeom prst="rect">
            <a:avLst/>
          </a:prstGeom>
          <a:ln w="12700">
            <a:miter lim="400000"/>
          </a:ln>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t>Exercise 14</a:t>
            </a: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t>Exercise 14</a:t>
            </a:r>
          </a:p>
        </p:txBody>
      </p:sp>
      <p:sp>
        <p:nvSpPr>
          <p:cNvPr id="604" name="Shape 604"/>
          <p:cNvSpPr>
            <a:spLocks noGrp="1"/>
          </p:cNvSpPr>
          <p:nvPr>
            <p:ph type="body" idx="1"/>
          </p:nvPr>
        </p:nvSpPr>
        <p:spPr>
          <a:prstGeom prst="rect">
            <a:avLst/>
          </a:prstGeom>
        </p:spPr>
        <p:txBody>
          <a:bodyPr/>
          <a:lstStyle/>
          <a:p>
            <a:r>
              <a:t>What happens when you query MedicationStatement for Joe Smart and filter by a status of draft? Why?</a:t>
            </a: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p:nvPr>
        </p:nvSpPr>
        <p:spPr>
          <a:prstGeom prst="rect">
            <a:avLst/>
          </a:prstGeom>
        </p:spPr>
        <p:txBody>
          <a:bodyPr/>
          <a:lstStyle/>
          <a:p>
            <a:r>
              <a:t>Exercise 14: Answer</a:t>
            </a:r>
          </a:p>
        </p:txBody>
      </p:sp>
      <p:sp>
        <p:nvSpPr>
          <p:cNvPr id="607" name="Shape 607"/>
          <p:cNvSpPr>
            <a:spLocks noGrp="1"/>
          </p:cNvSpPr>
          <p:nvPr>
            <p:ph type="body" idx="1"/>
          </p:nvPr>
        </p:nvSpPr>
        <p:spPr>
          <a:prstGeom prst="rect">
            <a:avLst/>
          </a:prstGeom>
        </p:spPr>
        <p:txBody>
          <a:bodyPr/>
          <a:lstStyle/>
          <a:p>
            <a:r>
              <a:t>Answer: An error (400), because draft isn’t in the value set</a:t>
            </a:r>
          </a:p>
          <a:p>
            <a:r>
              <a:t>GET </a:t>
            </a:r>
            <a:r>
              <a:rPr u="sng">
                <a:hlinkClick r:id="rId2"/>
              </a:rPr>
              <a:t>https://fhir-open.sandboxcerner.com/dstu2/0b8a0111-e8e6-4c26-a91c-5069cbc6b1ca/MedicationStatement?patient=4342010&amp;status=draft&amp;_format=json</a:t>
            </a:r>
          </a:p>
          <a:p>
            <a:r>
              <a:rPr u="sng">
                <a:hlinkClick r:id="rId3"/>
              </a:rPr>
              <a:t>http://fhir.cerner.com/dstu2/condition/#terminology-bindings</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asted-image.png"/>
          <p:cNvPicPr>
            <a:picLocks noChangeAspect="1"/>
          </p:cNvPicPr>
          <p:nvPr/>
        </p:nvPicPr>
        <p:blipFill>
          <a:blip r:embed="rId2">
            <a:extLst/>
          </a:blip>
          <a:stretch>
            <a:fillRect/>
          </a:stretch>
        </p:blipFill>
        <p:spPr>
          <a:xfrm>
            <a:off x="1295400" y="4102100"/>
            <a:ext cx="21793200" cy="5511800"/>
          </a:xfrm>
          <a:prstGeom prst="rect">
            <a:avLst/>
          </a:prstGeom>
          <a:ln w="12700">
            <a:miter lim="400000"/>
          </a:ln>
        </p:spPr>
      </p:pic>
      <p:sp>
        <p:nvSpPr>
          <p:cNvPr id="610" name="Shape 610"/>
          <p:cNvSpPr/>
          <p:nvPr/>
        </p:nvSpPr>
        <p:spPr>
          <a:xfrm>
            <a:off x="269251" y="12661368"/>
            <a:ext cx="1913509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http://hl7.org/fhir/DSTU2/valueset-medication-statement-status.html</a:t>
            </a: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image.png"/>
          <p:cNvPicPr>
            <a:picLocks noChangeAspect="1"/>
          </p:cNvPicPr>
          <p:nvPr/>
        </p:nvPicPr>
        <p:blipFill>
          <a:blip r:embed="rId2">
            <a:extLst/>
          </a:blip>
          <a:stretch>
            <a:fillRect/>
          </a:stretch>
        </p:blipFill>
        <p:spPr>
          <a:xfrm>
            <a:off x="170347" y="298572"/>
            <a:ext cx="24384001" cy="5428892"/>
          </a:xfrm>
          <a:prstGeom prst="rect">
            <a:avLst/>
          </a:prstGeom>
          <a:ln w="12700">
            <a:miter lim="400000"/>
          </a:ln>
        </p:spPr>
      </p:pic>
      <p:pic>
        <p:nvPicPr>
          <p:cNvPr id="613" name="pasted-image.png"/>
          <p:cNvPicPr>
            <a:picLocks noChangeAspect="1"/>
          </p:cNvPicPr>
          <p:nvPr/>
        </p:nvPicPr>
        <p:blipFill>
          <a:blip r:embed="rId3">
            <a:extLst/>
          </a:blip>
          <a:stretch>
            <a:fillRect/>
          </a:stretch>
        </p:blipFill>
        <p:spPr>
          <a:xfrm>
            <a:off x="6464300" y="215900"/>
            <a:ext cx="11455400" cy="132842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P spid="61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pasted-image.png"/>
          <p:cNvPicPr>
            <a:picLocks noChangeAspect="1"/>
          </p:cNvPicPr>
          <p:nvPr/>
        </p:nvPicPr>
        <p:blipFill>
          <a:blip r:embed="rId2">
            <a:extLst/>
          </a:blip>
          <a:stretch>
            <a:fillRect/>
          </a:stretch>
        </p:blipFill>
        <p:spPr>
          <a:xfrm>
            <a:off x="-98641" y="0"/>
            <a:ext cx="17977282" cy="13716000"/>
          </a:xfrm>
          <a:prstGeom prst="rect">
            <a:avLst/>
          </a:prstGeom>
          <a:ln w="12700">
            <a:miter lim="400000"/>
          </a:ln>
        </p:spPr>
      </p:pic>
      <p:sp>
        <p:nvSpPr>
          <p:cNvPr id="239" name="Shape 239"/>
          <p:cNvSpPr/>
          <p:nvPr/>
        </p:nvSpPr>
        <p:spPr>
          <a:xfrm>
            <a:off x="1625600" y="10947400"/>
            <a:ext cx="14384437" cy="2416672"/>
          </a:xfrm>
          <a:prstGeom prst="rect">
            <a:avLst/>
          </a:prstGeom>
          <a:ln w="76200">
            <a:solidFill>
              <a:schemeClr val="accent1">
                <a:hueOff val="273562"/>
                <a:satOff val="2937"/>
                <a:lumOff val="-22233"/>
              </a:schemeClr>
            </a:solidFill>
            <a:miter lim="400000"/>
          </a:ln>
        </p:spPr>
        <p:txBody>
          <a:bodyPr lIns="50800" tIns="50800" rIns="50800" bIns="50800" anchor="ctr"/>
          <a:lstStyle/>
          <a:p>
            <a:pPr>
              <a:defRPr sz="3200">
                <a:solidFill>
                  <a:srgbClr val="FFFFFF"/>
                </a:solidFill>
              </a:defRPr>
            </a:pPr>
            <a:endParaRPr/>
          </a:p>
        </p:txBody>
      </p:sp>
      <p:pic>
        <p:nvPicPr>
          <p:cNvPr id="240" name="pasted-image.png"/>
          <p:cNvPicPr>
            <a:picLocks noChangeAspect="1"/>
          </p:cNvPicPr>
          <p:nvPr/>
        </p:nvPicPr>
        <p:blipFill>
          <a:blip r:embed="rId3">
            <a:extLst/>
          </a:blip>
          <a:stretch>
            <a:fillRect/>
          </a:stretch>
        </p:blipFill>
        <p:spPr>
          <a:xfrm>
            <a:off x="3568700" y="8475434"/>
            <a:ext cx="19918710" cy="3953333"/>
          </a:xfrm>
          <a:prstGeom prst="rect">
            <a:avLst/>
          </a:prstGeom>
          <a:ln w="25400">
            <a:miter lim="400000"/>
          </a:ln>
          <a:effectLst>
            <a:outerShdw blurRad="254000" dist="127000" dir="5400000" rotWithShape="0">
              <a:srgbClr val="000000">
                <a:alpha val="70000"/>
              </a:srgbClr>
            </a:outerShdw>
          </a:effectLst>
        </p:spPr>
      </p:pic>
      <p:sp>
        <p:nvSpPr>
          <p:cNvPr id="241" name="Shape 241"/>
          <p:cNvSpPr/>
          <p:nvPr/>
        </p:nvSpPr>
        <p:spPr>
          <a:xfrm>
            <a:off x="17588975" y="12989362"/>
            <a:ext cx="626618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http://fhir.cerner.com/may2015/</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t>Primitive Types</a:t>
            </a:r>
          </a:p>
        </p:txBody>
      </p:sp>
      <p:pic>
        <p:nvPicPr>
          <p:cNvPr id="247" name="pasted-image.png"/>
          <p:cNvPicPr>
            <a:picLocks noChangeAspect="1"/>
          </p:cNvPicPr>
          <p:nvPr/>
        </p:nvPicPr>
        <p:blipFill>
          <a:blip r:embed="rId2">
            <a:extLst/>
          </a:blip>
          <a:stretch>
            <a:fillRect/>
          </a:stretch>
        </p:blipFill>
        <p:spPr>
          <a:xfrm>
            <a:off x="2857500" y="3098800"/>
            <a:ext cx="18669000" cy="7518400"/>
          </a:xfrm>
          <a:prstGeom prst="rect">
            <a:avLst/>
          </a:prstGeom>
          <a:ln w="12700">
            <a:miter lim="400000"/>
          </a:ln>
        </p:spPr>
      </p:pic>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3"/>
              </a:defRPr>
            </a:lvl1pPr>
          </a:lstStyle>
          <a:p>
            <a:pPr>
              <a:defRPr u="none"/>
            </a:pPr>
            <a:r>
              <a:rPr u="sng">
                <a:hlinkClick r:id="rId3"/>
              </a:rPr>
              <a:t>http://hl7.org/fhir/dstu2/datatypes.html#primitive</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t>Surprises</a:t>
            </a:r>
          </a:p>
        </p:txBody>
      </p:sp>
      <p:sp>
        <p:nvSpPr>
          <p:cNvPr id="251" name="Shape 251"/>
          <p:cNvSpPr>
            <a:spLocks noGrp="1"/>
          </p:cNvSpPr>
          <p:nvPr>
            <p:ph type="body" idx="1"/>
          </p:nvPr>
        </p:nvSpPr>
        <p:spPr>
          <a:prstGeom prst="rect">
            <a:avLst/>
          </a:prstGeom>
        </p:spPr>
        <p:txBody>
          <a:bodyPr/>
          <a:lstStyle/>
          <a:p>
            <a:r>
              <a:t>Decimal: 1.01, 1.010</a:t>
            </a:r>
          </a:p>
          <a:p>
            <a:r>
              <a:t>Instant vs DateTime</a:t>
            </a:r>
          </a:p>
          <a:p>
            <a:r>
              <a:t>DateTime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pic>
        <p:nvPicPr>
          <p:cNvPr id="256" name="pasted-image.png"/>
          <p:cNvPicPr>
            <a:picLocks noChangeAspect="1"/>
          </p:cNvPicPr>
          <p:nvPr/>
        </p:nvPicPr>
        <p:blipFill>
          <a:blip r:embed="rId2">
            <a:extLst/>
          </a:blip>
          <a:stretch>
            <a:fillRect/>
          </a:stretch>
        </p:blipFill>
        <p:spPr>
          <a:xfrm>
            <a:off x="6548857" y="2209800"/>
            <a:ext cx="11286287" cy="10695802"/>
          </a:xfrm>
          <a:prstGeom prst="rect">
            <a:avLst/>
          </a:prstGeom>
          <a:ln w="12700">
            <a:miter lim="400000"/>
          </a:ln>
        </p:spPr>
      </p:pic>
      <p:sp>
        <p:nvSpPr>
          <p:cNvPr id="257" name="Shape 257"/>
          <p:cNvSpPr/>
          <p:nvPr/>
        </p:nvSpPr>
        <p:spPr>
          <a:xfrm>
            <a:off x="394589" y="12915900"/>
            <a:ext cx="9624823"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http://hl7.org/fhir/dstu2/datatypes.html#complex</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158758" y="12673003"/>
            <a:ext cx="103413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http://hl7.org/fhir/dstu2/datatypes.html#codesystem</a:t>
            </a:r>
          </a:p>
        </p:txBody>
      </p:sp>
      <p:pic>
        <p:nvPicPr>
          <p:cNvPr id="261" name="pasted-image.png"/>
          <p:cNvPicPr>
            <a:picLocks noChangeAspect="1"/>
          </p:cNvPicPr>
          <p:nvPr/>
        </p:nvPicPr>
        <p:blipFill>
          <a:blip r:embed="rId4">
            <a:extLst/>
          </a:blip>
          <a:stretch>
            <a:fillRect/>
          </a:stretch>
        </p:blipFill>
        <p:spPr>
          <a:xfrm>
            <a:off x="-251880" y="3949475"/>
            <a:ext cx="24887760" cy="7055034"/>
          </a:xfrm>
          <a:prstGeom prst="rect">
            <a:avLst/>
          </a:prstGeom>
          <a:ln w="12700">
            <a:miter lim="400000"/>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prstGeom prst="rect">
            <a:avLst/>
          </a:prstGeom>
        </p:spPr>
        <p:txBody>
          <a:bodyPr/>
          <a:lstStyle/>
          <a:p>
            <a:r>
              <a:t>JSON and/or XML</a:t>
            </a:r>
          </a:p>
          <a:p>
            <a:r>
              <a:t>Via Accept or Content-Type headers</a:t>
            </a:r>
          </a:p>
          <a:p>
            <a:r>
              <a:t>Via _format parameter</a:t>
            </a:r>
          </a:p>
        </p:txBody>
      </p:sp>
      <p:sp>
        <p:nvSpPr>
          <p:cNvPr id="267" name="Shape 267"/>
          <p:cNvSpPr/>
          <p:nvPr/>
        </p:nvSpPr>
        <p:spPr>
          <a:xfrm>
            <a:off x="180428" y="12867685"/>
            <a:ext cx="880916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u="sng">
                <a:hlinkClick r:id="rId2"/>
              </a:rPr>
              <a:t>http://hl7.org/fhir/dstu2/http.html#mime-type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asted-image.png"/>
          <p:cNvPicPr>
            <a:picLocks noChangeAspect="1"/>
          </p:cNvPicPr>
          <p:nvPr/>
        </p:nvPicPr>
        <p:blipFill>
          <a:blip r:embed="rId3">
            <a:extLst/>
          </a:blip>
          <a:stretch>
            <a:fillRect/>
          </a:stretch>
        </p:blipFill>
        <p:spPr>
          <a:xfrm>
            <a:off x="4149012" y="0"/>
            <a:ext cx="15122261" cy="12894270"/>
          </a:xfrm>
          <a:prstGeom prst="rect">
            <a:avLst/>
          </a:prstGeom>
          <a:ln w="12700">
            <a:miter lim="400000"/>
          </a:ln>
        </p:spPr>
      </p:pic>
      <p:sp>
        <p:nvSpPr>
          <p:cNvPr id="277" name="Shape 277"/>
          <p:cNvSpPr/>
          <p:nvPr/>
        </p:nvSpPr>
        <p:spPr>
          <a:xfrm>
            <a:off x="220815" y="12916355"/>
            <a:ext cx="797839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http://hl7.org/fhir/dstu2/resourcelist.html</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t>Risk for change</a:t>
            </a:r>
          </a:p>
          <a:p>
            <a:r>
              <a:t>Lower number, highest risk</a:t>
            </a:r>
          </a:p>
          <a:p>
            <a:r>
              <a:t>0-5</a:t>
            </a:r>
          </a:p>
        </p:txBody>
      </p:sp>
      <p:sp>
        <p:nvSpPr>
          <p:cNvPr id="283" name="Shape 283"/>
          <p:cNvSpPr/>
          <p:nvPr/>
        </p:nvSpPr>
        <p:spPr>
          <a:xfrm>
            <a:off x="235566" y="12892020"/>
            <a:ext cx="926300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http://hl7.org/fhir/dstu2/resource.html#maturity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17813" y="12940692"/>
            <a:ext cx="764902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http://hl7.org/fhir/dstu2/patient.html#tx</a:t>
            </a:r>
          </a:p>
        </p:txBody>
      </p:sp>
      <p:pic>
        <p:nvPicPr>
          <p:cNvPr id="292" name="pasted-image.png"/>
          <p:cNvPicPr>
            <a:picLocks noChangeAspect="1"/>
          </p:cNvPicPr>
          <p:nvPr/>
        </p:nvPicPr>
        <p:blipFill>
          <a:blip r:embed="rId3">
            <a:extLst/>
          </a:blip>
          <a:stretch>
            <a:fillRect/>
          </a:stretch>
        </p:blipFill>
        <p:spPr>
          <a:xfrm>
            <a:off x="1358900" y="3672771"/>
            <a:ext cx="21666200" cy="7924801"/>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208321" y="12843350"/>
            <a:ext cx="1024223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http://hl7.org/fhir/dstu2/terminologies.html#strength</a:t>
            </a:r>
          </a:p>
        </p:txBody>
      </p:sp>
      <p:pic>
        <p:nvPicPr>
          <p:cNvPr id="296" name="pasted-image.png"/>
          <p:cNvPicPr>
            <a:picLocks noChangeAspect="1"/>
          </p:cNvPicPr>
          <p:nvPr/>
        </p:nvPicPr>
        <p:blipFill>
          <a:blip r:embed="rId4">
            <a:extLst/>
          </a:blip>
          <a:stretch>
            <a:fillRect/>
          </a:stretch>
        </p:blipFill>
        <p:spPr>
          <a:xfrm>
            <a:off x="310260" y="4149135"/>
            <a:ext cx="23763480" cy="5417730"/>
          </a:xfrm>
          <a:prstGeom prst="rect">
            <a:avLst/>
          </a:prstGeom>
          <a:ln w="12700">
            <a:miter lim="400000"/>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228063" y="12843350"/>
            <a:ext cx="1195489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http://fhir.cerner.com/dstu2/condition/#terminology-bindings</a:t>
            </a:r>
          </a:p>
        </p:txBody>
      </p:sp>
      <p:pic>
        <p:nvPicPr>
          <p:cNvPr id="301" name="pasted-image.png"/>
          <p:cNvPicPr>
            <a:picLocks noChangeAspect="1"/>
          </p:cNvPicPr>
          <p:nvPr/>
        </p:nvPicPr>
        <p:blipFill>
          <a:blip r:embed="rId4">
            <a:extLst/>
          </a:blip>
          <a:stretch>
            <a:fillRect/>
          </a:stretch>
        </p:blipFill>
        <p:spPr>
          <a:xfrm>
            <a:off x="6269067" y="243353"/>
            <a:ext cx="11845866" cy="12472079"/>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128886" y="12965027"/>
            <a:ext cx="947636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http://hl7.org/fhir/dstu2/narrative.html#Narrative</a:t>
            </a: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1473215" y="5943388"/>
            <a:ext cx="21437571" cy="182629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1200"/>
            </a:pPr>
            <a:r>
              <a:t>Wiki: </a:t>
            </a:r>
            <a:r>
              <a:rPr u="sng">
                <a:latin typeface="Courier"/>
                <a:ea typeface="Courier"/>
                <a:cs typeface="Courier"/>
                <a:sym typeface="Courier"/>
                <a:hlinkClick r:id="rId2"/>
              </a:rPr>
              <a:t>https://goo.gl/Izvh6s</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extLst/>
          </a:blip>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t>Identify the FMM (maturity model) of the Following resources for DSTU 2:</a:t>
            </a:r>
          </a:p>
          <a:p>
            <a:pPr lvl="1"/>
            <a:r>
              <a:t>Patient</a:t>
            </a:r>
          </a:p>
          <a:p>
            <a:pPr lvl="1"/>
            <a:r>
              <a:t>Condition</a:t>
            </a:r>
          </a:p>
          <a:p>
            <a:pPr lvl="1"/>
            <a:r>
              <a:t>Observation</a:t>
            </a:r>
          </a:p>
          <a:p>
            <a:pPr lvl="1"/>
            <a:r>
              <a:t>Coverage</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t>Identify the FMM (maturity model) of the Following resources for DSTU 2: </a:t>
            </a:r>
            <a:r>
              <a:rPr u="sng">
                <a:hlinkClick r:id="rId2"/>
              </a:rPr>
              <a:t>http://hl7.org/fhir/dstu2/resourcelist.html</a:t>
            </a:r>
          </a:p>
          <a:p>
            <a:pPr lvl="1"/>
            <a:r>
              <a:t>Patient: 3</a:t>
            </a:r>
          </a:p>
          <a:p>
            <a:pPr lvl="1"/>
            <a:r>
              <a:t>Condition: 2</a:t>
            </a:r>
          </a:p>
          <a:p>
            <a:pPr lvl="1"/>
            <a:r>
              <a:t>Observation: 3</a:t>
            </a:r>
          </a:p>
          <a:p>
            <a:pPr lvl="1"/>
            <a:r>
              <a:t>Coverage: 0</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t>Find out what resources are available in Millennium’s HL7 FHIR DSTU 2 implementation that are not in the May2015 implementation.</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t>Appointment</a:t>
            </a:r>
          </a:p>
          <a:p>
            <a:r>
              <a:t>Binary</a:t>
            </a:r>
          </a:p>
          <a:p>
            <a:r>
              <a:t>CarePlan</a:t>
            </a:r>
          </a:p>
          <a:p>
            <a:r>
              <a:t>Contract</a:t>
            </a:r>
          </a:p>
          <a:p>
            <a:r>
              <a:t>Device</a:t>
            </a:r>
          </a:p>
          <a:p>
            <a:r>
              <a:t>Goal</a:t>
            </a:r>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t>OperationDefinition</a:t>
            </a:r>
          </a:p>
          <a:p>
            <a:pPr marL="635000" indent="-635000" algn="l">
              <a:spcBef>
                <a:spcPts val="5900"/>
              </a:spcBef>
              <a:buSzPct val="75000"/>
              <a:buChar char="•"/>
              <a:defRPr sz="5200"/>
            </a:pPr>
            <a:r>
              <a:t>Person</a:t>
            </a:r>
          </a:p>
          <a:p>
            <a:pPr marL="635000" indent="-635000" algn="l">
              <a:spcBef>
                <a:spcPts val="5900"/>
              </a:spcBef>
              <a:buSzPct val="75000"/>
              <a:buChar char="•"/>
              <a:defRPr sz="5200"/>
            </a:pPr>
            <a:r>
              <a:t>Procedure</a:t>
            </a:r>
          </a:p>
          <a:p>
            <a:pPr marL="635000" indent="-635000" algn="l">
              <a:spcBef>
                <a:spcPts val="5900"/>
              </a:spcBef>
              <a:buSzPct val="75000"/>
              <a:buChar char="•"/>
              <a:defRPr sz="5200"/>
            </a:pPr>
            <a:r>
              <a:t>RelatedPerson</a:t>
            </a:r>
          </a:p>
          <a:p>
            <a:pPr marL="635000" indent="-635000" algn="l">
              <a:spcBef>
                <a:spcPts val="5900"/>
              </a:spcBef>
              <a:buSzPct val="75000"/>
              <a:buChar char="•"/>
              <a:defRPr sz="5200"/>
            </a:pPr>
            <a:r>
              <a:t>Optional: MedicationOrder (MedicationPrescription was just renamed)</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t>What search parameters does the Millennium DSTU 2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2589676" y="4521199"/>
            <a:ext cx="19204648" cy="467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t>Query by: id</a:t>
            </a:r>
          </a:p>
          <a:p>
            <a:pPr marL="610576" indent="-610576" algn="l">
              <a:buSzPct val="75000"/>
              <a:buChar char="•"/>
            </a:pPr>
            <a:r>
              <a:t>Query by: identifier</a:t>
            </a:r>
          </a:p>
          <a:p>
            <a:pPr marL="610576" indent="-610576" algn="l">
              <a:buSzPct val="75000"/>
              <a:buChar char="•"/>
            </a:pPr>
            <a:r>
              <a:t>Query by a combination of: birthdate, name, telecom</a:t>
            </a:r>
          </a:p>
          <a:p>
            <a:pPr marL="610576" indent="-610576" algn="l">
              <a:buSzPct val="75000"/>
              <a:buChar char="•"/>
            </a:pPr>
            <a:r>
              <a:t>_count (paging)</a:t>
            </a:r>
          </a:p>
          <a:p>
            <a:pPr marL="610576" indent="-610576" algn="l">
              <a:buSzPct val="75000"/>
              <a:buChar char="•"/>
            </a:pPr>
            <a:r>
              <a:t>birthdate, name, and telecom has limited availability, and “fuzzy”</a:t>
            </a:r>
          </a:p>
          <a:p>
            <a:pPr marL="610576" indent="-610576" algn="l">
              <a:buSzPct val="75000"/>
              <a:buChar char="•"/>
            </a:pPr>
            <a:r>
              <a:rPr u="sng">
                <a:hlinkClick r:id="rId2"/>
              </a:rPr>
              <a:t>http://fhir.cerner.com/dstu2/patient/#parameters</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pasted-image.png"/>
          <p:cNvPicPr>
            <a:picLocks noChangeAspect="1"/>
          </p:cNvPicPr>
          <p:nvPr/>
        </p:nvPicPr>
        <p:blipFill>
          <a:blip r:embed="rId2">
            <a:extLst/>
          </a:blip>
          <a:stretch>
            <a:fillRect/>
          </a:stretch>
        </p:blipFill>
        <p:spPr>
          <a:xfrm>
            <a:off x="5304268" y="0"/>
            <a:ext cx="13775464" cy="13716000"/>
          </a:xfrm>
          <a:prstGeom prst="rect">
            <a:avLst/>
          </a:prstGeom>
          <a:ln w="12700">
            <a:miter lim="400000"/>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182930" y="12916355"/>
            <a:ext cx="76161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http://hl7.org/fhir/dstu2/http.html#read</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t>id: logical identifier, must be unique within the FHIR server and resource</a:t>
            </a:r>
          </a:p>
          <a:p>
            <a:r>
              <a:t>identifier: business identifier or “alias”</a:t>
            </a:r>
          </a:p>
          <a:p>
            <a:pPr lvl="1"/>
            <a:r>
              <a:t>SSN</a:t>
            </a:r>
          </a:p>
          <a:p>
            <a:pPr lvl="1"/>
            <a:r>
              <a:t>MRN</a:t>
            </a:r>
          </a:p>
          <a:p>
            <a:pPr lvl="1"/>
            <a:r>
              <a:t>Military ID</a:t>
            </a:r>
          </a:p>
        </p:txBody>
      </p:sp>
      <p:sp>
        <p:nvSpPr>
          <p:cNvPr id="353" name="Shape 353"/>
          <p:cNvSpPr/>
          <p:nvPr/>
        </p:nvSpPr>
        <p:spPr>
          <a:xfrm>
            <a:off x="208034" y="12916355"/>
            <a:ext cx="80526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http://hl7.org/fhir/dstu2/resource.html#id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210989" y="12916355"/>
            <a:ext cx="865403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http://hl7.org/fhir/dstu2/patient.html#search</a:t>
            </a:r>
          </a:p>
        </p:txBody>
      </p:sp>
      <p:pic>
        <p:nvPicPr>
          <p:cNvPr id="359" name="pasted-image.png"/>
          <p:cNvPicPr>
            <a:picLocks noChangeAspect="1"/>
          </p:cNvPicPr>
          <p:nvPr/>
        </p:nvPicPr>
        <p:blipFill>
          <a:blip r:embed="rId3">
            <a:extLst/>
          </a:blip>
          <a:stretch>
            <a:fillRect/>
          </a:stretch>
        </p:blipFill>
        <p:spPr>
          <a:xfrm>
            <a:off x="4527901" y="1376040"/>
            <a:ext cx="15328198" cy="10963920"/>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213002" y="12892020"/>
            <a:ext cx="955148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http://fhir.cerner.com/dstu2/patient/#parameters</a:t>
            </a:r>
          </a:p>
        </p:txBody>
      </p:sp>
      <p:pic>
        <p:nvPicPr>
          <p:cNvPr id="362" name="pasted-image.png"/>
          <p:cNvPicPr>
            <a:picLocks noChangeAspect="1"/>
          </p:cNvPicPr>
          <p:nvPr/>
        </p:nvPicPr>
        <p:blipFill>
          <a:blip r:embed="rId3">
            <a:extLst/>
          </a:blip>
          <a:stretch>
            <a:fillRect/>
          </a:stretch>
        </p:blipFill>
        <p:spPr>
          <a:xfrm>
            <a:off x="5120690" y="1487904"/>
            <a:ext cx="14142620" cy="10740192"/>
          </a:xfrm>
          <a:prstGeom prst="rect">
            <a:avLst/>
          </a:prstGeom>
          <a:ln w="12700">
            <a:miter lim="400000"/>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296618" y="12746009"/>
            <a:ext cx="70480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http://hl7.org/fhir/dstu2/search.html</a:t>
            </a:r>
          </a:p>
        </p:txBody>
      </p:sp>
      <p:pic>
        <p:nvPicPr>
          <p:cNvPr id="365" name="pasted-image.png"/>
          <p:cNvPicPr>
            <a:picLocks noChangeAspect="1"/>
          </p:cNvPicPr>
          <p:nvPr/>
        </p:nvPicPr>
        <p:blipFill>
          <a:blip r:embed="rId4">
            <a:extLst/>
          </a:blip>
          <a:stretch>
            <a:fillRect/>
          </a:stretch>
        </p:blipFill>
        <p:spPr>
          <a:xfrm>
            <a:off x="685800" y="1854200"/>
            <a:ext cx="23012400" cy="6375400"/>
          </a:xfrm>
          <a:prstGeom prst="rect">
            <a:avLst/>
          </a:prstGeom>
          <a:ln w="12700">
            <a:miter lim="400000"/>
          </a:ln>
        </p:spPr>
      </p:pic>
      <p:sp>
        <p:nvSpPr>
          <p:cNvPr id="366" name="Shape 366"/>
          <p:cNvSpPr/>
          <p:nvPr/>
        </p:nvSpPr>
        <p:spPr>
          <a:xfrm>
            <a:off x="5978842" y="1005600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126693" y="12940692"/>
            <a:ext cx="81179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http://hl7.org/fhir/dstu2/http.html#paging</a:t>
            </a: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extLst/>
            </a:blip>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extLst/>
            </a:blip>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extLst/>
            </a:blip>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extLst/>
            </a:blip>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extLst/>
            </a:blip>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4" grpId="2" animBg="1" advAuto="0"/>
      <p:bldP spid="174" grpId="3" animBg="1" advAuto="0"/>
      <p:bldP spid="179" grpId="4" animBg="1" advAuto="0"/>
      <p:bldP spid="179" grpId="5" animBg="1" advAuto="0"/>
      <p:bldP spid="184" grpId="6" animBg="1" advAuto="0"/>
      <p:bldP spid="184" grpId="7" animBg="1" advAuto="0"/>
      <p:bldP spid="189" grpId="8" animBg="1" advAuto="0"/>
      <p:bldP spid="189" grpId="9" animBg="1" advAuto="0"/>
      <p:bldP spid="194" grpId="10" animBg="1" advAuto="0"/>
      <p:bldP spid="194" grpId="11"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extLst/>
          </a:blip>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t>POST [base]/[Resource]</a:t>
            </a:r>
          </a:p>
          <a:p>
            <a:r>
              <a:t>POST [base]/AllergyIntolerance</a:t>
            </a:r>
          </a:p>
          <a:p>
            <a:r>
              <a:t>Body (content-type) must match supported FHIR format</a:t>
            </a:r>
          </a:p>
        </p:txBody>
      </p:sp>
      <p:sp>
        <p:nvSpPr>
          <p:cNvPr id="390" name="Shape 390"/>
          <p:cNvSpPr/>
          <p:nvPr/>
        </p:nvSpPr>
        <p:spPr>
          <a:xfrm>
            <a:off x="253151" y="12843350"/>
            <a:ext cx="796239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http://hl7.org/fhir/dstu2/http.html#create</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t>PUT [base]/[Resource]/[id]</a:t>
            </a:r>
          </a:p>
          <a:p>
            <a:r>
              <a:t>PUT [base]/AllergyIntolerance/123</a:t>
            </a:r>
          </a:p>
          <a:p>
            <a:r>
              <a:t>Body (content-type) must match supported FHIR format</a:t>
            </a:r>
          </a:p>
        </p:txBody>
      </p:sp>
      <p:sp>
        <p:nvSpPr>
          <p:cNvPr id="394" name="Shape 394"/>
          <p:cNvSpPr/>
          <p:nvPr/>
        </p:nvSpPr>
        <p:spPr>
          <a:xfrm>
            <a:off x="272483" y="12916355"/>
            <a:ext cx="811841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http://hl7.org/fhir/dstu2/http.html#update</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t>Optimistic Locking via “If-Match”</a:t>
            </a:r>
          </a:p>
          <a:p>
            <a:r>
              <a:t>Example: Version in database: 2a</a:t>
            </a:r>
          </a:p>
          <a:p>
            <a:pPr lvl="2"/>
            <a:r>
              <a:t>Version in “If-Match”: 1a - failure</a:t>
            </a:r>
          </a:p>
          <a:p>
            <a:pPr lvl="2"/>
            <a:r>
              <a:t>Version in “If-Match”: 2a - success</a:t>
            </a:r>
          </a:p>
        </p:txBody>
      </p:sp>
      <p:sp>
        <p:nvSpPr>
          <p:cNvPr id="398" name="Shape 398"/>
          <p:cNvSpPr/>
          <p:nvPr/>
        </p:nvSpPr>
        <p:spPr>
          <a:xfrm>
            <a:off x="255691" y="12843350"/>
            <a:ext cx="868737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http://hl7.org/fhir/dstu2/http.html#2.1.0.10.2</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t>Find out the middle name for Patient Fred Smart</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t>Answer: Rick</a:t>
            </a:r>
          </a:p>
          <a:p>
            <a:r>
              <a:t>GET </a:t>
            </a:r>
            <a:r>
              <a:rPr u="sng">
                <a:hlinkClick r:id="rId3"/>
              </a:rPr>
              <a:t>https://fhir-open.sandboxcerner.com/dstu2/0b8a0111-e8e6-4c26-a91c-5069cbc6b1ca/Patient/4478007?_format=json</a:t>
            </a:r>
          </a:p>
          <a:p>
            <a:r>
              <a:rPr u="sng">
                <a:hlinkClick r:id="rId4"/>
              </a:rPr>
              <a:t>http://hl7.org/fhir/dstu2/datatypes.html#HumanName</a:t>
            </a:r>
            <a:r>
              <a:t> (middle is subsequent given name)</a:t>
            </a:r>
          </a:p>
        </p:txBody>
      </p:sp>
      <p:pic>
        <p:nvPicPr>
          <p:cNvPr id="407" name="pasted-image.png"/>
          <p:cNvPicPr>
            <a:picLocks noChangeAspect="1"/>
          </p:cNvPicPr>
          <p:nvPr/>
        </p:nvPicPr>
        <p:blipFill>
          <a:blip r:embed="rId5">
            <a:extLst/>
          </a:blip>
          <a:stretch>
            <a:fillRect/>
          </a:stretch>
        </p:blipFill>
        <p:spPr>
          <a:xfrm>
            <a:off x="14717160" y="3905250"/>
            <a:ext cx="9194801" cy="7874000"/>
          </a:xfrm>
          <a:prstGeom prst="rect">
            <a:avLst/>
          </a:prstGeom>
          <a:ln w="12700">
            <a:miter lim="400000"/>
          </a:ln>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t>How many </a:t>
            </a:r>
            <a:r>
              <a:rPr b="1">
                <a:latin typeface="+mj-lt"/>
                <a:ea typeface="+mj-ea"/>
                <a:cs typeface="+mj-cs"/>
                <a:sym typeface="Helvetica"/>
              </a:rPr>
              <a:t>current</a:t>
            </a:r>
            <a:r>
              <a:t> allergies or intolerances does Tim Peters have?</a:t>
            </a:r>
          </a:p>
          <a:p>
            <a:pPr lvl="1"/>
            <a:r>
              <a:t>Current: actual or possible existing allergies or intolerances </a:t>
            </a:r>
          </a:p>
          <a:p>
            <a:pPr lvl="1"/>
            <a:r>
              <a:t>Hint: What indicates “current” for this FHIR resource?</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extLst/>
          </a:blip>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P spid="200"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t>Exercise 5: Answer</a:t>
            </a:r>
          </a:p>
        </p:txBody>
      </p:sp>
      <p:sp>
        <p:nvSpPr>
          <p:cNvPr id="417" name="Shape 417"/>
          <p:cNvSpPr>
            <a:spLocks noGrp="1"/>
          </p:cNvSpPr>
          <p:nvPr>
            <p:ph type="body" idx="1"/>
          </p:nvPr>
        </p:nvSpPr>
        <p:spPr>
          <a:prstGeom prst="rect">
            <a:avLst/>
          </a:prstGeom>
        </p:spPr>
        <p:txBody>
          <a:bodyPr/>
          <a:lstStyle/>
          <a:p>
            <a:r>
              <a:t>21</a:t>
            </a:r>
          </a:p>
          <a:p>
            <a:pPr lvl="1"/>
            <a:r>
              <a:t>GET </a:t>
            </a:r>
            <a:r>
              <a:rPr u="sng">
                <a:hlinkClick r:id="rId3"/>
              </a:rPr>
              <a:t>https://fhir-open.sandboxcerner.com/dstu2/0b8a0111-e8e6-4c26-a91c-5069cbc6b1ca/AllergyIntolerance?patient=1316024&amp;_format=json</a:t>
            </a:r>
          </a:p>
          <a:p>
            <a:pPr lvl="1"/>
            <a:r>
              <a:t>GET </a:t>
            </a:r>
            <a:r>
              <a:rPr u="sng">
                <a:hlinkClick r:id="rId4"/>
              </a:rPr>
              <a:t>https://fhir-open.sandboxcerner.com/dstu2/0b8a0111-e8e6-4c26-a91c-5069cbc6b1ca/AllergyIntolerance?patient=1316024&amp;status=active,unconfirmed,confirmed&amp;_format=json</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3"/>
          <p:cNvGrpSpPr/>
          <p:nvPr/>
        </p:nvGrpSpPr>
        <p:grpSpPr>
          <a:xfrm>
            <a:off x="787400" y="3213100"/>
            <a:ext cx="22809200" cy="7991251"/>
            <a:chOff x="0" y="0"/>
            <a:chExt cx="22809200" cy="7991250"/>
          </a:xfrm>
        </p:grpSpPr>
        <p:pic>
          <p:nvPicPr>
            <p:cNvPr id="421" name="pasted-image.png"/>
            <p:cNvPicPr>
              <a:picLocks noChangeAspect="1"/>
            </p:cNvPicPr>
            <p:nvPr/>
          </p:nvPicPr>
          <p:blipFill>
            <a:blip r:embed="rId2">
              <a:extLst/>
            </a:blip>
            <a:stretch>
              <a:fillRect/>
            </a:stretch>
          </p:blipFill>
          <p:spPr>
            <a:xfrm>
              <a:off x="0" y="0"/>
              <a:ext cx="22809200" cy="7289800"/>
            </a:xfrm>
            <a:prstGeom prst="rect">
              <a:avLst/>
            </a:prstGeom>
            <a:ln w="12700" cap="flat">
              <a:noFill/>
              <a:miter lim="400000"/>
            </a:ln>
            <a:effectLst/>
          </p:spPr>
        </p:pic>
        <p:sp>
          <p:nvSpPr>
            <p:cNvPr id="422" name="Shape 422"/>
            <p:cNvSpPr/>
            <p:nvPr/>
          </p:nvSpPr>
          <p:spPr>
            <a:xfrm>
              <a:off x="174737" y="460196"/>
              <a:ext cx="1270001" cy="7531055"/>
            </a:xfrm>
            <a:prstGeom prst="rect">
              <a:avLst/>
            </a:prstGeom>
            <a:noFill/>
            <a:ln w="635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grpSp>
      <p:sp>
        <p:nvSpPr>
          <p:cNvPr id="424" name="Shape 424"/>
          <p:cNvSpPr/>
          <p:nvPr/>
        </p:nvSpPr>
        <p:spPr>
          <a:xfrm>
            <a:off x="358005" y="12573396"/>
            <a:ext cx="1281099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3"/>
              </a:defRPr>
            </a:lvl1pPr>
          </a:lstStyle>
          <a:p>
            <a:pPr>
              <a:defRPr u="none"/>
            </a:pPr>
            <a:r>
              <a:rPr u="sng">
                <a:hlinkClick r:id="rId3"/>
              </a:rPr>
              <a:t>http://hl7.org/fhir/DSTU2/valueset-allergy-intolerance-status.html</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176052" y="12877562"/>
            <a:ext cx="922966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http://hl7.org/fhir/dstu2/allergyintolerance.html</a:t>
            </a:r>
          </a:p>
        </p:txBody>
      </p:sp>
      <p:pic>
        <p:nvPicPr>
          <p:cNvPr id="428" name="pasted-image.png"/>
          <p:cNvPicPr>
            <a:picLocks noChangeAspect="1"/>
          </p:cNvPicPr>
          <p:nvPr/>
        </p:nvPicPr>
        <p:blipFill>
          <a:blip r:embed="rId4">
            <a:extLst/>
          </a:blip>
          <a:stretch>
            <a:fillRect/>
          </a:stretch>
        </p:blipFill>
        <p:spPr>
          <a:xfrm>
            <a:off x="2438400" y="2877011"/>
            <a:ext cx="19507200" cy="1676401"/>
          </a:xfrm>
          <a:prstGeom prst="rect">
            <a:avLst/>
          </a:prstGeom>
          <a:ln w="12700">
            <a:miter lim="400000"/>
          </a:ln>
        </p:spPr>
      </p:pic>
      <p:pic>
        <p:nvPicPr>
          <p:cNvPr id="429" name="Picture 428"/>
          <p:cNvPicPr>
            <a:picLocks/>
          </p:cNvPicPr>
          <p:nvPr/>
        </p:nvPicPr>
        <p:blipFill>
          <a:blip r:embed="rId5">
            <a:extLst/>
          </a:blip>
          <a:stretch>
            <a:fillRect/>
          </a:stretch>
        </p:blipFill>
        <p:spPr>
          <a:xfrm>
            <a:off x="7565001" y="3498361"/>
            <a:ext cx="1351845" cy="1045896"/>
          </a:xfrm>
          <a:prstGeom prst="rect">
            <a:avLst/>
          </a:prstGeom>
          <a:effectLst>
            <a:outerShdw blurRad="38100" dist="25400" dir="5400000" rotWithShape="0">
              <a:srgbClr val="000000">
                <a:alpha val="50000"/>
              </a:srgbClr>
            </a:outerShdw>
          </a:effectLst>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t>How many different </a:t>
            </a:r>
            <a:r>
              <a:rPr b="1">
                <a:latin typeface="+mj-lt"/>
                <a:ea typeface="+mj-ea"/>
                <a:cs typeface="+mj-cs"/>
                <a:sym typeface="Helvetica"/>
              </a:rPr>
              <a:t>MedicationOrder</a:t>
            </a:r>
            <a:r>
              <a:t>s of </a:t>
            </a:r>
            <a:r>
              <a:rPr i="1"/>
              <a:t>Advil Cold and Sinus</a:t>
            </a:r>
            <a:r>
              <a:t> does Tim Peters have?</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t>1</a:t>
            </a:r>
          </a:p>
          <a:p>
            <a:r>
              <a:t>GET </a:t>
            </a:r>
            <a:r>
              <a:rPr u="sng">
                <a:hlinkClick r:id="rId2"/>
              </a:rPr>
              <a:t>https://fhir-open.sandboxcerner.com/dstu2/0b8a0111-e8e6-4c26-a91c-5069cbc6b1ca/MedicationOrder?patient=1316024&amp;status=active,on-hold&amp;_format=json</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lstStyle/>
          <a:p>
            <a:pPr marL="622300" indent="-622300" defTabSz="808990">
              <a:spcBef>
                <a:spcPts val="5700"/>
              </a:spcBef>
              <a:defRPr sz="5096"/>
            </a:pPr>
            <a:r>
              <a:t>GET </a:t>
            </a:r>
            <a:r>
              <a:rPr u="sng">
                <a:hlinkClick r:id="rId2"/>
              </a:rPr>
              <a:t>https://fhir-open.sandboxcerner.com/dstu2/0b8a0111-e8e6-4c26-a91c-5069cbc6b1ca/MedicationOrder?patient=1316024&amp;-pageContext=1184038_1184051_1316024_1_1&amp;-pageDirection=NEXT&amp;_format=json</a:t>
            </a:r>
          </a:p>
          <a:p>
            <a:pPr marL="1244600" lvl="1" indent="-622300" defTabSz="808990">
              <a:spcBef>
                <a:spcPts val="5700"/>
              </a:spcBef>
              <a:defRPr sz="5096"/>
            </a:pPr>
            <a:r>
              <a:t>Added _format parameter</a:t>
            </a:r>
          </a:p>
        </p:txBody>
      </p:sp>
      <p:pic>
        <p:nvPicPr>
          <p:cNvPr id="443" name="pasted-image.png"/>
          <p:cNvPicPr>
            <a:picLocks noChangeAspect="1"/>
          </p:cNvPicPr>
          <p:nvPr/>
        </p:nvPicPr>
        <p:blipFill>
          <a:blip r:embed="rId3">
            <a:extLst/>
          </a:blip>
          <a:stretch>
            <a:fillRect/>
          </a:stretch>
        </p:blipFill>
        <p:spPr>
          <a:xfrm>
            <a:off x="673100" y="3227912"/>
            <a:ext cx="23037800" cy="5232401"/>
          </a:xfrm>
          <a:prstGeom prst="rect">
            <a:avLst/>
          </a:prstGeom>
          <a:ln w="12700">
            <a:miter lim="400000"/>
          </a:ln>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MedicationStatement?</a:t>
            </a:r>
          </a:p>
        </p:txBody>
      </p:sp>
      <p:sp>
        <p:nvSpPr>
          <p:cNvPr id="446" name="Shape 446"/>
          <p:cNvSpPr>
            <a:spLocks noGrp="1"/>
          </p:cNvSpPr>
          <p:nvPr>
            <p:ph type="body" idx="1"/>
          </p:nvPr>
        </p:nvSpPr>
        <p:spPr>
          <a:prstGeom prst="rect">
            <a:avLst/>
          </a:prstGeom>
        </p:spPr>
        <p:txBody>
          <a:bodyPr/>
          <a:lstStyle/>
          <a:p>
            <a:r>
              <a:t>Could have, though question said order.</a:t>
            </a:r>
          </a:p>
          <a:p>
            <a:r>
              <a:t>Result would have been the same, but statuses would have been “active,intended”</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284862" y="12750562"/>
            <a:ext cx="982262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http://hl7.org/fhir/dstu2/medicationorder.html#bnr</a:t>
            </a:r>
          </a:p>
        </p:txBody>
      </p:sp>
      <p:pic>
        <p:nvPicPr>
          <p:cNvPr id="449" name="pasted-image.png"/>
          <p:cNvPicPr>
            <a:picLocks noChangeAspect="1"/>
          </p:cNvPicPr>
          <p:nvPr/>
        </p:nvPicPr>
        <p:blipFill>
          <a:blip r:embed="rId3">
            <a:extLst/>
          </a:blip>
          <a:stretch>
            <a:fillRect/>
          </a:stretch>
        </p:blipFill>
        <p:spPr>
          <a:xfrm>
            <a:off x="203200" y="3695700"/>
            <a:ext cx="23977600" cy="6324600"/>
          </a:xfrm>
          <a:prstGeom prst="rect">
            <a:avLst/>
          </a:prstGeom>
          <a:ln w="12700">
            <a:miter lim="400000"/>
          </a:ln>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extLst/>
            </a:blip>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extLst/>
            </a:blip>
            <a:stretch>
              <a:fillRect/>
            </a:stretch>
          </p:blipFill>
          <p:spPr>
            <a:xfrm>
              <a:off x="-25400" y="2193802"/>
              <a:ext cx="2958150" cy="1933113"/>
            </a:xfrm>
            <a:prstGeom prst="rect">
              <a:avLst/>
            </a:prstGeom>
            <a:effectLst/>
          </p:spPr>
        </p:pic>
        <p:pic>
          <p:nvPicPr>
            <p:cNvPr id="210" name="Picture 209"/>
            <p:cNvPicPr>
              <a:picLocks/>
            </p:cNvPicPr>
            <p:nvPr/>
          </p:nvPicPr>
          <p:blipFill>
            <a:blip r:embed="rId6">
              <a:extLst/>
            </a:blip>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Spec</a:t>
              </a:r>
              <a:br/>
              <a:r>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extLst/>
            </a:blip>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Reference</a:t>
              </a:r>
              <a:br/>
              <a:r>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Note: HAPI is the recommended Java Reference implementation</a:t>
            </a:r>
          </a:p>
          <a:p>
            <a:r>
              <a:rPr u="sng">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P spid="207" grpId="2" animBg="1" advAuto="0"/>
      <p:bldP spid="214" grpId="3" animBg="1" advAuto="0"/>
      <p:bldP spid="214" grpId="4" animBg="1" advAuto="0"/>
      <p:bldP spid="219" grpId="5" animBg="1" advAuto="0"/>
      <p:bldP spid="219" grpId="6" animBg="1" advAuto="0"/>
      <p:bldP spid="220" grpId="7"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Exercise 7</a:t>
            </a:r>
          </a:p>
        </p:txBody>
      </p:sp>
      <p:sp>
        <p:nvSpPr>
          <p:cNvPr id="454" name="Shape 454"/>
          <p:cNvSpPr>
            <a:spLocks noGrp="1"/>
          </p:cNvSpPr>
          <p:nvPr>
            <p:ph type="body" idx="1"/>
          </p:nvPr>
        </p:nvSpPr>
        <p:spPr>
          <a:prstGeom prst="rect">
            <a:avLst/>
          </a:prstGeom>
        </p:spPr>
        <p:txBody>
          <a:bodyPr/>
          <a:lstStyle/>
          <a:p>
            <a:r>
              <a:t>What is the name of the patient with MRN 10000363</a:t>
            </a:r>
          </a:p>
          <a:p>
            <a:pPr lvl="1"/>
            <a:r>
              <a:t>Hint: the system is urn:oid:1.1.1.1.1.1 (oid)</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t>Amy Hilton</a:t>
            </a:r>
          </a:p>
          <a:p>
            <a:r>
              <a:t>GET https://fhir-open.sandboxcerner.com/dstu2/0b8a0111-e8e6-4c26-a91c-5069cbc6b1ca/Patient?identifier=urn:oid:1.1.1.1.1.1|10000363&amp;_format=json</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asted-image.png"/>
          <p:cNvPicPr>
            <a:picLocks noChangeAspect="1"/>
          </p:cNvPicPr>
          <p:nvPr/>
        </p:nvPicPr>
        <p:blipFill>
          <a:blip r:embed="rId2">
            <a:extLst/>
          </a:blip>
          <a:stretch>
            <a:fillRect/>
          </a:stretch>
        </p:blipFill>
        <p:spPr>
          <a:xfrm>
            <a:off x="3170083" y="1616215"/>
            <a:ext cx="18043834" cy="10483570"/>
          </a:xfrm>
          <a:prstGeom prst="rect">
            <a:avLst/>
          </a:prstGeom>
          <a:ln w="12700">
            <a:miter lim="400000"/>
          </a:ln>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extLst/>
          </a:blip>
          <a:stretch>
            <a:fillRect/>
          </a:stretch>
        </p:blipFill>
        <p:spPr>
          <a:xfrm>
            <a:off x="5454973" y="3489486"/>
            <a:ext cx="13474054" cy="6737028"/>
          </a:xfrm>
          <a:prstGeom prst="rect">
            <a:avLst/>
          </a:prstGeom>
          <a:ln w="12700">
            <a:miter lim="400000"/>
          </a:ln>
        </p:spPr>
      </p:pic>
      <p:sp>
        <p:nvSpPr>
          <p:cNvPr id="465" name="Shape 465"/>
          <p:cNvSpPr/>
          <p:nvPr/>
        </p:nvSpPr>
        <p:spPr>
          <a:xfrm>
            <a:off x="177690" y="12848673"/>
            <a:ext cx="797795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http://hl7.org/fhir/dstu2/extensibility.html</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extLst/>
          </a:blip>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extLst/>
          </a:blip>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320535" y="12965027"/>
            <a:ext cx="10991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http://hl7.org/fhir/dstu2/extension-patient-birthtime.html</a:t>
            </a:r>
          </a:p>
        </p:txBody>
      </p:sp>
      <p:pic>
        <p:nvPicPr>
          <p:cNvPr id="479" name="pasted-image.png"/>
          <p:cNvPicPr>
            <a:picLocks noChangeAspect="1"/>
          </p:cNvPicPr>
          <p:nvPr/>
        </p:nvPicPr>
        <p:blipFill>
          <a:blip r:embed="rId4">
            <a:extLst/>
          </a:blip>
          <a:stretch>
            <a:fillRect/>
          </a:stretch>
        </p:blipFill>
        <p:spPr>
          <a:xfrm>
            <a:off x="4471593" y="594609"/>
            <a:ext cx="15440814" cy="12526782"/>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t>Weird: located at </a:t>
            </a:r>
            <a:r>
              <a:rPr strike="sngStrike"/>
              <a:t>[base]/Conformance</a:t>
            </a:r>
            <a:r>
              <a:t> [base]/metadata</a:t>
            </a:r>
          </a:p>
          <a:p>
            <a:r>
              <a:t>Describes the Server</a:t>
            </a:r>
          </a:p>
          <a:p>
            <a:r>
              <a:t>Step towards auto-config</a:t>
            </a:r>
          </a:p>
        </p:txBody>
      </p:sp>
      <p:sp>
        <p:nvSpPr>
          <p:cNvPr id="488" name="Shape 488"/>
          <p:cNvSpPr/>
          <p:nvPr/>
        </p:nvSpPr>
        <p:spPr>
          <a:xfrm>
            <a:off x="242586" y="12867685"/>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http://hl7.org/fhir/dstu2/conformance.html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extLst/>
          </a:blip>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extLst/>
          </a:blip>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extLst/>
          </a:blip>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extLst/>
          </a:blip>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t>Which extensions are supported by the Millennium DSTU 2 Patient resource?</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t>Exercise 8: Answer</a:t>
            </a:r>
          </a:p>
        </p:txBody>
      </p:sp>
      <p:sp>
        <p:nvSpPr>
          <p:cNvPr id="508" name="Shape 508"/>
          <p:cNvSpPr>
            <a:spLocks noGrp="1"/>
          </p:cNvSpPr>
          <p:nvPr>
            <p:ph type="body" idx="1"/>
          </p:nvPr>
        </p:nvSpPr>
        <p:spPr>
          <a:prstGeom prst="rect">
            <a:avLst/>
          </a:prstGeom>
        </p:spPr>
        <p:txBody>
          <a:bodyPr/>
          <a:lstStyle/>
          <a:p>
            <a:r>
              <a:t>Time of day of birth</a:t>
            </a:r>
          </a:p>
          <a:p>
            <a:r>
              <a:t>US Core Ethnicity</a:t>
            </a:r>
          </a:p>
          <a:p>
            <a:r>
              <a:t>US Core Patient Birth Sex</a:t>
            </a:r>
          </a:p>
          <a:p>
            <a:r>
              <a:t>US Core Race</a:t>
            </a:r>
          </a:p>
        </p:txBody>
      </p:sp>
      <p:sp>
        <p:nvSpPr>
          <p:cNvPr id="509" name="Shape 509"/>
          <p:cNvSpPr/>
          <p:nvPr/>
        </p:nvSpPr>
        <p:spPr>
          <a:xfrm>
            <a:off x="213783" y="12867685"/>
            <a:ext cx="940390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http://fhir.cerner.com/dstu2/patient/#extensions</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t>According to the Conformance statement, does this FHIR server support OAuth? https://fhir-open.sandboxcerner.com/dstu2/0b8a0111-e8e6-4c26-a91c-5069cbc6b1ca/</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t>Answer: No (it’s our open endpoint)</a:t>
            </a:r>
          </a:p>
          <a:p>
            <a:r>
              <a:t>GET </a:t>
            </a:r>
            <a:r>
              <a:rPr u="sng">
                <a:hlinkClick r:id="rId2"/>
              </a:rPr>
              <a:t>https://fhir-open.sandboxcerner.com/dstu2/0b8a0111-e8e6-4c26-a91c-5069cbc6b1ca/metadata?_format=json</a:t>
            </a:r>
          </a:p>
        </p:txBody>
      </p:sp>
      <p:grpSp>
        <p:nvGrpSpPr>
          <p:cNvPr id="522" name="Group 522"/>
          <p:cNvGrpSpPr/>
          <p:nvPr/>
        </p:nvGrpSpPr>
        <p:grpSpPr>
          <a:xfrm>
            <a:off x="12977103" y="3835400"/>
            <a:ext cx="12827001" cy="6045200"/>
            <a:chOff x="0" y="0"/>
            <a:chExt cx="12827000" cy="6045200"/>
          </a:xfrm>
        </p:grpSpPr>
        <p:pic>
          <p:nvPicPr>
            <p:cNvPr id="520" name="pasted-image.png"/>
            <p:cNvPicPr>
              <a:picLocks noChangeAspect="1"/>
            </p:cNvPicPr>
            <p:nvPr/>
          </p:nvPicPr>
          <p:blipFill>
            <a:blip r:embed="rId3">
              <a:extLst/>
            </a:blip>
            <a:stretch>
              <a:fillRect/>
            </a:stretch>
          </p:blipFill>
          <p:spPr>
            <a:xfrm>
              <a:off x="0" y="0"/>
              <a:ext cx="12827000" cy="6045200"/>
            </a:xfrm>
            <a:prstGeom prst="rect">
              <a:avLst/>
            </a:prstGeom>
            <a:ln w="12700" cap="flat">
              <a:noFill/>
              <a:miter lim="400000"/>
            </a:ln>
            <a:effectLst/>
          </p:spPr>
        </p:pic>
        <p:pic>
          <p:nvPicPr>
            <p:cNvPr id="521" name="Picture 520"/>
            <p:cNvPicPr>
              <a:picLocks/>
            </p:cNvPicPr>
            <p:nvPr/>
          </p:nvPicPr>
          <p:blipFill>
            <a:blip r:embed="rId4">
              <a:extLst/>
            </a:blip>
            <a:stretch>
              <a:fillRect/>
            </a:stretch>
          </p:blipFill>
          <p:spPr>
            <a:xfrm>
              <a:off x="544224" y="2045333"/>
              <a:ext cx="4433806" cy="1346201"/>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75039" y="12674520"/>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http://hl7.org/fhir/dstu2/conformance.html</a:t>
            </a:r>
          </a:p>
        </p:txBody>
      </p:sp>
      <p:grpSp>
        <p:nvGrpSpPr>
          <p:cNvPr id="527" name="Group 527"/>
          <p:cNvGrpSpPr/>
          <p:nvPr/>
        </p:nvGrpSpPr>
        <p:grpSpPr>
          <a:xfrm>
            <a:off x="1003300" y="5334000"/>
            <a:ext cx="22377400" cy="3048000"/>
            <a:chOff x="0" y="0"/>
            <a:chExt cx="22377400" cy="3048000"/>
          </a:xfrm>
        </p:grpSpPr>
        <p:pic>
          <p:nvPicPr>
            <p:cNvPr id="525" name="pasted-image.png"/>
            <p:cNvPicPr>
              <a:picLocks noChangeAspect="1"/>
            </p:cNvPicPr>
            <p:nvPr/>
          </p:nvPicPr>
          <p:blipFill>
            <a:blip r:embed="rId3">
              <a:extLst/>
            </a:blip>
            <a:stretch>
              <a:fillRect/>
            </a:stretch>
          </p:blipFill>
          <p:spPr>
            <a:xfrm>
              <a:off x="0" y="0"/>
              <a:ext cx="22377400" cy="3048000"/>
            </a:xfrm>
            <a:prstGeom prst="rect">
              <a:avLst/>
            </a:prstGeom>
            <a:ln w="12700" cap="flat">
              <a:noFill/>
              <a:miter lim="400000"/>
            </a:ln>
            <a:effectLst/>
          </p:spPr>
        </p:pic>
        <p:pic>
          <p:nvPicPr>
            <p:cNvPr id="526" name="Picture 525"/>
            <p:cNvPicPr>
              <a:picLocks/>
            </p:cNvPicPr>
            <p:nvPr/>
          </p:nvPicPr>
          <p:blipFill>
            <a:blip r:embed="rId4">
              <a:extLst/>
            </a:blip>
            <a:stretch>
              <a:fillRect/>
            </a:stretch>
          </p:blipFill>
          <p:spPr>
            <a:xfrm>
              <a:off x="1622250" y="438265"/>
              <a:ext cx="19132901" cy="2171470"/>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asted-image.png"/>
          <p:cNvPicPr>
            <a:picLocks noChangeAspect="1"/>
          </p:cNvPicPr>
          <p:nvPr/>
        </p:nvPicPr>
        <p:blipFill>
          <a:blip r:embed="rId2">
            <a:extLst/>
          </a:blip>
          <a:stretch>
            <a:fillRect/>
          </a:stretch>
        </p:blipFill>
        <p:spPr>
          <a:xfrm>
            <a:off x="8077200" y="478428"/>
            <a:ext cx="15878045" cy="12759144"/>
          </a:xfrm>
          <a:prstGeom prst="rect">
            <a:avLst/>
          </a:prstGeom>
          <a:ln w="12700">
            <a:miter lim="400000"/>
          </a:ln>
        </p:spPr>
      </p:pic>
      <p:sp>
        <p:nvSpPr>
          <p:cNvPr id="226" name="Shape 226"/>
          <p:cNvSpPr/>
          <p:nvPr/>
        </p:nvSpPr>
        <p:spPr>
          <a:xfrm>
            <a:off x="1836102" y="6045200"/>
            <a:ext cx="4760596" cy="1625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Current: DSTU2</a:t>
            </a:r>
          </a:p>
          <a:p>
            <a:r>
              <a:t>AKA: 1.0.2 </a:t>
            </a:r>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http://hl7.org/fhir/directory.html</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124821" y="12867685"/>
            <a:ext cx="729431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http://hl7.org/fhir/dstu2/profiling.html</a:t>
            </a:r>
          </a:p>
        </p:txBody>
      </p:sp>
      <p:pic>
        <p:nvPicPr>
          <p:cNvPr id="534" name="pasted-image.png"/>
          <p:cNvPicPr>
            <a:picLocks noChangeAspect="1"/>
          </p:cNvPicPr>
          <p:nvPr/>
        </p:nvPicPr>
        <p:blipFill>
          <a:blip r:embed="rId4">
            <a:extLst/>
          </a:blip>
          <a:stretch>
            <a:fillRect/>
          </a:stretch>
        </p:blipFill>
        <p:spPr>
          <a:xfrm>
            <a:off x="1837874" y="4602836"/>
            <a:ext cx="20708252" cy="6478828"/>
          </a:xfrm>
          <a:prstGeom prst="rect">
            <a:avLst/>
          </a:prstGeom>
          <a:ln w="12700">
            <a:miter lim="400000"/>
          </a:ln>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35000" y="152704"/>
            <a:ext cx="23114000" cy="2006601"/>
          </a:xfrm>
          <a:prstGeom prst="rect">
            <a:avLst/>
          </a:prstGeom>
        </p:spPr>
        <p:txBody>
          <a:bodyPr/>
          <a:lstStyle/>
          <a:p>
            <a:r>
              <a:t>DAF Condition</a:t>
            </a:r>
          </a:p>
        </p:txBody>
      </p:sp>
      <p:sp>
        <p:nvSpPr>
          <p:cNvPr id="544" name="Shape 544"/>
          <p:cNvSpPr/>
          <p:nvPr/>
        </p:nvSpPr>
        <p:spPr>
          <a:xfrm>
            <a:off x="270919" y="12871298"/>
            <a:ext cx="908164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http://hl7.org/fhir/dstu2/daf/daf-condition.html</a:t>
            </a:r>
          </a:p>
        </p:txBody>
      </p:sp>
      <p:pic>
        <p:nvPicPr>
          <p:cNvPr id="545" name="pasted-image.png"/>
          <p:cNvPicPr>
            <a:picLocks noChangeAspect="1"/>
          </p:cNvPicPr>
          <p:nvPr/>
        </p:nvPicPr>
        <p:blipFill>
          <a:blip r:embed="rId4">
            <a:extLst/>
          </a:blip>
          <a:srcRect b="18842"/>
          <a:stretch>
            <a:fillRect/>
          </a:stretch>
        </p:blipFill>
        <p:spPr>
          <a:xfrm>
            <a:off x="4679156" y="2280321"/>
            <a:ext cx="15025811" cy="10470003"/>
          </a:xfrm>
          <a:prstGeom prst="rect">
            <a:avLst/>
          </a:prstGeom>
          <a:ln w="12700">
            <a:miter lim="400000"/>
          </a:ln>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lstStyle/>
          <a:p>
            <a:r>
              <a:t>Argonaut IG</a:t>
            </a:r>
          </a:p>
        </p:txBody>
      </p:sp>
      <p:sp>
        <p:nvSpPr>
          <p:cNvPr id="550" name="Shape 550"/>
          <p:cNvSpPr>
            <a:spLocks noGrp="1"/>
          </p:cNvSpPr>
          <p:nvPr>
            <p:ph type="body" idx="1"/>
          </p:nvPr>
        </p:nvSpPr>
        <p:spPr>
          <a:prstGeom prst="rect">
            <a:avLst/>
          </a:prstGeom>
        </p:spPr>
        <p:txBody>
          <a:bodyPr/>
          <a:lstStyle/>
          <a:p>
            <a:r>
              <a:rPr u="sng">
                <a:hlinkClick r:id="rId2"/>
              </a:rPr>
              <a:t>http://www.fhir.org/guides/argonaut/r2/</a:t>
            </a:r>
            <a:r>
              <a:t> </a:t>
            </a:r>
          </a:p>
          <a:p>
            <a:r>
              <a:t>Standard Profiles for defined use cases</a:t>
            </a:r>
          </a:p>
          <a:p>
            <a:r>
              <a:t>Address issues from the JASON Task Force reports</a:t>
            </a:r>
          </a:p>
        </p:txBody>
      </p:sp>
      <p:sp>
        <p:nvSpPr>
          <p:cNvPr id="551" name="Shape 551"/>
          <p:cNvSpPr/>
          <p:nvPr/>
        </p:nvSpPr>
        <p:spPr>
          <a:xfrm>
            <a:off x="320630" y="12867685"/>
            <a:ext cx="66106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http://hl7.org/fhir/dstu2/iglist.html</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t>Does Wilma Smart have a normal blood pressure?</a:t>
            </a:r>
          </a:p>
          <a:p>
            <a:pPr lvl="1"/>
            <a:r>
              <a:t>Hint: LOINC 55284-4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lstStyle/>
          <a:p>
            <a:r>
              <a:t>No - it’s High</a:t>
            </a:r>
          </a:p>
          <a:p>
            <a:r>
              <a:t>GET </a:t>
            </a:r>
            <a:r>
              <a:rPr u="sng">
                <a:hlinkClick r:id="rId3"/>
              </a:rPr>
              <a:t>https://fhir-open.sandboxcerner.com/dstu2/0b8a0111-e8e6-4c26-a91c-5069cbc6b1ca/Observation?subject%3APatient=4342008&amp;code=http%3A%2F%2Floinc.org%7C55284-4&amp;_format=json</a:t>
            </a:r>
            <a:r>
              <a:t>  (code: http://loinc.org|55284-4)</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pasted-image.png"/>
          <p:cNvPicPr>
            <a:picLocks noChangeAspect="1"/>
          </p:cNvPicPr>
          <p:nvPr/>
        </p:nvPicPr>
        <p:blipFill>
          <a:blip r:embed="rId2">
            <a:extLst/>
          </a:blip>
          <a:stretch>
            <a:fillRect/>
          </a:stretch>
        </p:blipFill>
        <p:spPr>
          <a:xfrm>
            <a:off x="-218039" y="792363"/>
            <a:ext cx="14681201" cy="7366001"/>
          </a:xfrm>
          <a:prstGeom prst="rect">
            <a:avLst/>
          </a:prstGeom>
          <a:ln w="12700">
            <a:miter lim="400000"/>
          </a:ln>
        </p:spPr>
      </p:pic>
      <p:pic>
        <p:nvPicPr>
          <p:cNvPr id="569" name="pasted-image.png"/>
          <p:cNvPicPr>
            <a:picLocks noChangeAspect="1"/>
          </p:cNvPicPr>
          <p:nvPr/>
        </p:nvPicPr>
        <p:blipFill>
          <a:blip r:embed="rId3">
            <a:extLst/>
          </a:blip>
          <a:stretch>
            <a:fillRect/>
          </a:stretch>
        </p:blipFill>
        <p:spPr>
          <a:xfrm>
            <a:off x="2968473" y="2741563"/>
            <a:ext cx="21640801" cy="9804401"/>
          </a:xfrm>
          <a:prstGeom prst="rect">
            <a:avLst/>
          </a:prstGeom>
          <a:ln w="12700">
            <a:miter lim="400000"/>
          </a:ln>
        </p:spPr>
      </p:pic>
      <p:sp>
        <p:nvSpPr>
          <p:cNvPr id="570" name="Shape 570"/>
          <p:cNvSpPr/>
          <p:nvPr/>
        </p:nvSpPr>
        <p:spPr>
          <a:xfrm>
            <a:off x="223337" y="12826604"/>
            <a:ext cx="801928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http://hl7.org/fhir/dstu2/observation.html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1" animBg="1" advAuto="0"/>
      <p:bldP spid="569"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2104</Words>
  <Application>Microsoft Office PowerPoint</Application>
  <PresentationFormat>Custom</PresentationFormat>
  <Paragraphs>334</Paragraphs>
  <Slides>115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Courier</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MedicationStatement?</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DAF Condition</vt:lpstr>
      <vt:lpstr>Argonaut IG</vt:lpstr>
      <vt:lpstr>PowerPoint Presentation</vt:lpstr>
      <vt:lpstr>More Exercises!</vt:lpstr>
      <vt:lpstr>Exercise 10</vt:lpstr>
      <vt:lpstr>Exercise 10</vt:lpstr>
      <vt:lpstr>Exercise 10: Answer</vt:lpstr>
      <vt:lpstr>PowerPoint Presentation</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Exercise 14</vt:lpstr>
      <vt:lpstr>Exercise 14</vt:lpstr>
      <vt:lpstr>Exercise 14: 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Heits,Brian</cp:lastModifiedBy>
  <cp:revision>2</cp:revision>
  <dcterms:modified xsi:type="dcterms:W3CDTF">2017-03-16T08:36:12Z</dcterms:modified>
</cp:coreProperties>
</file>